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2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31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3" r:id="rId7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75BDF8A6-4795-400D-B25D-0942D66C32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2063" y="722313"/>
            <a:ext cx="4795837" cy="3597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4CCA841C-B29B-4135-8727-3F9FA44C91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C8E6EF60-DEA7-465A-93CF-0E67E31CAC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A91444F5-4E9D-418A-8038-6F55F55EA5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ECB81C6-CF54-42EC-BEFA-3D3A5E15E93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FC5797B-7E44-48B1-A067-18C49F598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823F135F-5617-4357-B220-7BB2AEC5CB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C5B9B25-DAD4-4A32-BCDC-1A903DD17F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DEBE5190-D83B-4C71-80AB-020FBD687A9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8803B6-B128-4875-9099-D301E98A93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6C35CD0-A52A-4865-AB08-1388AFFEFB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FF261CE-F89F-4176-B759-2E5D19FA81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0DCB05A5-0223-4C74-86B3-F824A082CC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0466ACC5-9EF3-407A-9FCD-1F29D0D2BC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png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60.png"/><Relationship Id="rId4" Type="http://schemas.openxmlformats.org/officeDocument/2006/relationships/oleObject" Target="../embeddings/oleObject7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.png"/><Relationship Id="rId5" Type="http://schemas.openxmlformats.org/officeDocument/2006/relationships/image" Target="../media/image61.png"/><Relationship Id="rId4" Type="http://schemas.openxmlformats.org/officeDocument/2006/relationships/oleObject" Target="../embeddings/oleObject8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4.png"/><Relationship Id="rId5" Type="http://schemas.openxmlformats.org/officeDocument/2006/relationships/image" Target="../media/image62.emf"/><Relationship Id="rId4" Type="http://schemas.openxmlformats.org/officeDocument/2006/relationships/oleObject" Target="../embeddings/oleObject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66.emf"/><Relationship Id="rId10" Type="http://schemas.openxmlformats.org/officeDocument/2006/relationships/image" Target="../media/image2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6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5070BF40-572E-4279-84A5-5B28A5C5B06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54087" y="754857"/>
            <a:ext cx="6858000" cy="858837"/>
          </a:xfrm>
        </p:spPr>
        <p:txBody>
          <a:bodyPr/>
          <a:lstStyle/>
          <a:p>
            <a:r>
              <a:rPr lang="en-US" altLang="en-US" dirty="0"/>
              <a:t>Data Mining: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FE2012F-BDF0-436A-90AF-394D276F6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588670"/>
            <a:ext cx="6858000" cy="1655762"/>
          </a:xfrm>
        </p:spPr>
        <p:txBody>
          <a:bodyPr/>
          <a:lstStyle/>
          <a:p>
            <a:pPr>
              <a:spcBef>
                <a:spcPts val="800"/>
              </a:spcBef>
              <a:buClrTx/>
              <a:buSzPct val="60000"/>
            </a:pPr>
            <a:r>
              <a:rPr lang="en-US" altLang="en-US" sz="3600" dirty="0">
                <a:latin typeface="Arial" panose="020B0604020202020204" pitchFamily="34" charset="0"/>
              </a:rPr>
              <a:t>Lecture Notes for Chapter 2</a:t>
            </a:r>
          </a:p>
          <a:p>
            <a:pPr>
              <a:buClrTx/>
            </a:pPr>
            <a:r>
              <a:rPr lang="en-US" altLang="en-US" dirty="0">
                <a:latin typeface="Arial" panose="020B0604020202020204" pitchFamily="34" charset="0"/>
              </a:rPr>
              <a:t>Slides by Tan, Steinbach, Kumar adapted by Michael </a:t>
            </a:r>
            <a:r>
              <a:rPr lang="en-US" altLang="en-US" dirty="0" err="1">
                <a:latin typeface="Arial" panose="020B0604020202020204" pitchFamily="34" charset="0"/>
              </a:rPr>
              <a:t>Hahsler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buClrTx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buClrTx/>
            </a:pPr>
            <a:endParaRPr lang="en-US" altLang="en-US" dirty="0">
              <a:solidFill>
                <a:srgbClr val="0000FF"/>
              </a:solidFill>
              <a:latin typeface="Arial" panose="020B0604020202020204" pitchFamily="34" charset="0"/>
            </a:endParaRPr>
          </a:p>
          <a:p>
            <a:pPr>
              <a:buClrTx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buClrTx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buClrTx/>
            </a:pPr>
            <a:endParaRPr lang="en-US" altLang="en-US" dirty="0">
              <a:latin typeface="Arial" panose="020B0604020202020204" pitchFamily="34" charset="0"/>
            </a:endParaRPr>
          </a:p>
          <a:p>
            <a:pPr>
              <a:buClrTx/>
            </a:pP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31D9BEB4-A2D4-4CA9-B54C-CD4C1DF90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7699375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6" name="Group 4">
            <a:extLst>
              <a:ext uri="{FF2B5EF4-FFF2-40B4-BE49-F238E27FC236}">
                <a16:creationId xmlns:a16="http://schemas.microsoft.com/office/drawing/2014/main" id="{2A859FD5-9D38-4F75-B2E1-898E5A99707B}"/>
              </a:ext>
            </a:extLst>
          </p:cNvPr>
          <p:cNvGrpSpPr>
            <a:grpSpLocks/>
          </p:cNvGrpSpPr>
          <p:nvPr/>
        </p:nvGrpSpPr>
        <p:grpSpPr bwMode="auto">
          <a:xfrm>
            <a:off x="4846638" y="5881688"/>
            <a:ext cx="3656012" cy="730250"/>
            <a:chOff x="3053" y="3705"/>
            <a:chExt cx="2303" cy="460"/>
          </a:xfrm>
        </p:grpSpPr>
        <p:pic>
          <p:nvPicPr>
            <p:cNvPr id="3077" name="Picture 5">
              <a:extLst>
                <a:ext uri="{FF2B5EF4-FFF2-40B4-BE49-F238E27FC236}">
                  <a16:creationId xmlns:a16="http://schemas.microsoft.com/office/drawing/2014/main" id="{C4492687-4B5C-4769-9BC0-237CBF373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" y="3763"/>
              <a:ext cx="441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78" name="Rectangle 6">
              <a:extLst>
                <a:ext uri="{FF2B5EF4-FFF2-40B4-BE49-F238E27FC236}">
                  <a16:creationId xmlns:a16="http://schemas.microsoft.com/office/drawing/2014/main" id="{586B4761-288E-449D-AB43-8FB129D8C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3705"/>
              <a:ext cx="2303" cy="460"/>
            </a:xfrm>
            <a:prstGeom prst="rect">
              <a:avLst/>
            </a:prstGeom>
            <a:solidFill>
              <a:srgbClr val="CFE7F5">
                <a:alpha val="20000"/>
              </a:srgbClr>
            </a:solidFill>
            <a:ln w="1836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1600" i="1" dirty="0">
                  <a:latin typeface="Arial" panose="020B0604020202020204" pitchFamily="34" charset="0"/>
                </a:rPr>
                <a:t>		Look for accompanying R </a:t>
              </a:r>
              <a:br>
                <a:rPr lang="en-US" altLang="en-US" sz="1600" i="1" dirty="0">
                  <a:latin typeface="Arial" panose="020B0604020202020204" pitchFamily="34" charset="0"/>
                </a:rPr>
              </a:br>
              <a:r>
                <a:rPr lang="en-US" altLang="en-US" sz="1600" i="1" dirty="0">
                  <a:latin typeface="Arial" panose="020B0604020202020204" pitchFamily="34" charset="0"/>
                </a:rPr>
                <a:t>   	code on the course web site.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9661F65-22C0-4E29-91F0-7BABDE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Important Characteristics of Structured Data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15C9F8B-7C74-4CDB-8649-1F4AB9AD9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Dimensionality</a:t>
            </a:r>
          </a:p>
          <a:p>
            <a:pPr lvl="1"/>
            <a:r>
              <a:rPr lang="en-US" altLang="en-US" dirty="0"/>
              <a:t> Curse of Dimensionality</a:t>
            </a:r>
          </a:p>
          <a:p>
            <a:endParaRPr lang="en-US" altLang="en-US" dirty="0"/>
          </a:p>
          <a:p>
            <a:r>
              <a:rPr lang="en-US" altLang="en-US" dirty="0"/>
              <a:t>Sparsity</a:t>
            </a:r>
          </a:p>
          <a:p>
            <a:pPr lvl="1"/>
            <a:r>
              <a:rPr lang="en-US" altLang="en-US" dirty="0"/>
              <a:t> Only presence counts</a:t>
            </a:r>
          </a:p>
          <a:p>
            <a:endParaRPr lang="en-US" altLang="en-US" dirty="0"/>
          </a:p>
          <a:p>
            <a:r>
              <a:rPr lang="en-US" altLang="en-US" dirty="0"/>
              <a:t>Resolution</a:t>
            </a:r>
          </a:p>
          <a:p>
            <a:pPr lvl="1"/>
            <a:r>
              <a:rPr lang="en-US" altLang="en-US" dirty="0"/>
              <a:t> Patterns depend on the scale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677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46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r:id="rId4" imgW="5925600" imgH="2693880" progId="">
                  <p:embed/>
                </p:oleObj>
              </mc:Choice>
              <mc:Fallback>
                <p:oleObj r:id="rId4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special type of record data, where </a:t>
            </a:r>
          </a:p>
          <a:p>
            <a:pPr lvl="1"/>
            <a:r>
              <a:rPr lang="en-US" altLang="en-US"/>
              <a:t>each record (transaction) involves a set of items.  </a:t>
            </a:r>
          </a:p>
          <a:p>
            <a:pPr lvl="1"/>
            <a:r>
              <a:rPr lang="en-US" alt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7191"/>
              </p:ext>
            </p:extLst>
          </p:nvPr>
        </p:nvGraphicFramePr>
        <p:xfrm>
          <a:off x="2468563" y="3816350"/>
          <a:ext cx="4159250" cy="2143125"/>
        </p:xfrm>
        <a:graphic>
          <a:graphicData uri="http://schemas.openxmlformats.org/drawingml/2006/table">
            <a:tbl>
              <a:tblPr firstRow="1" firstCol="1" bandCol="1">
                <a:tableStyleId>{74C1A8A3-306A-4EB7-A6B1-4F7E0EB9C5D6}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8" r:id="rId4" imgW="840600" imgH="646200" progId="">
                  <p:embed/>
                </p:oleObj>
              </mc:Choice>
              <mc:Fallback>
                <p:oleObj r:id="rId4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9" r:id="rId6" imgW="4234680" imgH="2179800" progId="">
                  <p:embed/>
                </p:oleObj>
              </mc:Choice>
              <mc:Fallback>
                <p:oleObj r:id="rId6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r:id="rId4" imgW="2332800" imgH="1990080" progId="">
                  <p:embed/>
                </p:oleObj>
              </mc:Choice>
              <mc:Fallback>
                <p:oleObj r:id="rId4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4719638" y="2506663"/>
            <a:ext cx="3738562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97138"/>
            <a:ext cx="19050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97138"/>
            <a:ext cx="2514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5943600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De-noise (signal processing)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7502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03E3C2F-028A-4BF2-8D7C-027452F85F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5625"/>
            <a:ext cx="6915150" cy="4351338"/>
          </a:xfrm>
        </p:spPr>
        <p:txBody>
          <a:bodyPr/>
          <a:lstStyle/>
          <a:p>
            <a:r>
              <a:rPr lang="en-US" altLang="en-US" dirty="0"/>
              <a:t>Sampling without replacement</a:t>
            </a:r>
          </a:p>
          <a:p>
            <a:pPr lvl="1"/>
            <a:r>
              <a:rPr lang="en-US" altLang="en-US" dirty="0"/>
              <a:t>As each item is selected, it is removed from the population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Sampling with replacement</a:t>
            </a:r>
          </a:p>
          <a:p>
            <a:pPr lvl="1"/>
            <a:r>
              <a:rPr lang="en-US" altLang="en-US" dirty="0"/>
              <a:t>Objects are not removed from the population as they are selected for the sample. Note:  the same object can be picked up more than once</a:t>
            </a:r>
          </a:p>
          <a:p>
            <a:pPr lvl="4"/>
            <a:endParaRPr lang="en-US" altLang="en-US" dirty="0"/>
          </a:p>
          <a:p>
            <a:pPr lvl="4"/>
            <a:endParaRPr lang="en-US" altLang="en-US" dirty="0"/>
          </a:p>
          <a:p>
            <a:r>
              <a:rPr lang="en-US" altLang="en-US" dirty="0"/>
              <a:t>Simple Random Sampling</a:t>
            </a:r>
          </a:p>
          <a:p>
            <a:pPr lvl="1"/>
            <a:r>
              <a:rPr lang="en-US" altLang="en-US" dirty="0"/>
              <a:t>There is an equal probability of selecting any particular item</a:t>
            </a:r>
          </a:p>
          <a:p>
            <a:r>
              <a:rPr lang="en-US" altLang="en-US" dirty="0"/>
              <a:t>Stratified sampling</a:t>
            </a:r>
          </a:p>
          <a:p>
            <a:pPr lvl="1"/>
            <a:r>
              <a:rPr lang="en-US" altLang="en-US" dirty="0"/>
              <a:t>Split the data into several partitions; then draw random samples from each partition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EE5A582-B24E-467F-B88A-FADDB8D0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11"/>
            <a:ext cx="7358063" cy="2303463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E9AB32A-7F6B-4AB7-BBE4-86D824C0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199"/>
            <a:ext cx="7358063" cy="1797051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1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Another way to reduce dimensionality of data</a:t>
            </a:r>
          </a:p>
          <a:p>
            <a:pPr lvl="4"/>
            <a:endParaRPr lang="en-US" altLang="en-US"/>
          </a:p>
          <a:p>
            <a:r>
              <a:rPr lang="en-US" altLang="en-US"/>
              <a:t>Redundant features </a:t>
            </a:r>
          </a:p>
          <a:p>
            <a:pPr lvl="1"/>
            <a:r>
              <a:rPr lang="en-US" altLang="en-US"/>
              <a:t>duplicate much or all of the information contained in one or more other attributes (are correlated)</a:t>
            </a:r>
          </a:p>
          <a:p>
            <a:pPr lvl="1"/>
            <a:r>
              <a:rPr lang="en-US" altLang="en-US"/>
              <a:t>Example: purchase price of a product and the amount of sales tax paid</a:t>
            </a:r>
          </a:p>
          <a:p>
            <a:pPr lvl="4"/>
            <a:endParaRPr lang="en-US" altLang="en-US"/>
          </a:p>
          <a:p>
            <a:r>
              <a:rPr lang="en-US" altLang="en-US"/>
              <a:t>Irrelevant features</a:t>
            </a:r>
          </a:p>
          <a:p>
            <a:pPr lvl="1"/>
            <a:r>
              <a:rPr lang="en-US" altLang="en-US"/>
              <a:t>contain no information that is useful for the data mining task at hand</a:t>
            </a:r>
          </a:p>
          <a:p>
            <a:pPr lvl="1"/>
            <a:r>
              <a:rPr lang="en-US" altLang="en-US"/>
              <a:t>Example: students' ID is often irrelevant to the task of predicting students' GPA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6F973B9-3E3C-45E5-8CEB-EAFFB497D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A441AB7-6C0E-4355-9242-7BE52A74A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/>
          </a:p>
          <a:p>
            <a:r>
              <a:rPr lang="en-US" altLang="en-US"/>
              <a:t>Three general methodologies:</a:t>
            </a:r>
          </a:p>
          <a:p>
            <a:pPr lvl="1"/>
            <a:r>
              <a:rPr lang="en-US" altLang="en-US"/>
              <a:t>Feature Extraction</a:t>
            </a:r>
          </a:p>
          <a:p>
            <a:pPr lvl="2"/>
            <a:r>
              <a:rPr lang="en-US" altLang="en-US"/>
              <a:t> Domain-specific (e.g., face recognition in image mining)</a:t>
            </a:r>
          </a:p>
          <a:p>
            <a:pPr lvl="1"/>
            <a:r>
              <a:rPr lang="en-US" altLang="en-US"/>
              <a:t>Feature Construction / Feature Engineering</a:t>
            </a:r>
          </a:p>
          <a:p>
            <a:pPr lvl="2"/>
            <a:r>
              <a:rPr lang="en-US" altLang="en-US"/>
              <a:t> combining features (interactions: multiply features)</a:t>
            </a:r>
          </a:p>
          <a:p>
            <a:pPr lvl="1"/>
            <a:r>
              <a:rPr lang="en-US" altLang="en-US"/>
              <a:t>Mapping Data to New Space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4DA6B2B-0127-4C87-AAE7-ECC7A9DA9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Data to a New Space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45C3260-DFD1-40FF-82EF-5FF08AC0F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787C3531-1E49-455B-B99C-825AD6C4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040187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2908D328-A40C-447B-9C8A-EA4B6902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475" y="31654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0D1EA8CC-DEEB-4F61-8B3D-6D44D637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791200" y="2744787"/>
            <a:ext cx="33528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563E996E-10AF-4A95-8E16-7C083BD7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/>
          <a:stretch>
            <a:fillRect/>
          </a:stretch>
        </p:blipFill>
        <p:spPr bwMode="auto">
          <a:xfrm>
            <a:off x="0" y="2744787"/>
            <a:ext cx="3427413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DA8E0C00-4CA5-4EC3-BCB1-77ED070A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3048000" y="2744787"/>
            <a:ext cx="3124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B96EFAE3-A865-4549-A2A4-42A80764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49161" name="Text Box 9">
            <a:extLst>
              <a:ext uri="{FF2B5EF4-FFF2-40B4-BE49-F238E27FC236}">
                <a16:creationId xmlns:a16="http://schemas.microsoft.com/office/drawing/2014/main" id="{38CAEA9A-6C65-48C2-8AAD-4C41F8B2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49162" name="Text Box 10">
            <a:extLst>
              <a:ext uri="{FF2B5EF4-FFF2-40B4-BE49-F238E27FC236}">
                <a16:creationId xmlns:a16="http://schemas.microsoft.com/office/drawing/2014/main" id="{4C65D7D7-AE76-4527-8113-7622B0E6D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Frequency</a:t>
            </a: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D5AEE92C-711C-44BD-9707-FE32FB86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24794"/>
            <a:ext cx="46640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Wavelet 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</a:t>
                </a:r>
                <a:r>
                  <a:rPr lang="en-US" altLang="en-US" dirty="0" err="1"/>
                  <a:t>roug</a:t>
                </a:r>
                <a:r>
                  <a:rPr lang="en-US" altLang="en-US" dirty="0"/>
                  <a:t>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3870325"/>
            <a:ext cx="182563" cy="1920875"/>
          </a:xfrm>
          <a:prstGeom prst="rightBrace">
            <a:avLst>
              <a:gd name="adj1" fmla="val 95036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4595812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7374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2" r:id="rId4" imgW="3636000" imgH="2653920" progId="">
                  <p:embed/>
                </p:oleObj>
              </mc:Choice>
              <mc:Fallback>
                <p:oleObj r:id="rId4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51268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4208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:r>
                  <a:rPr lang="en-US" altLang="en-US" dirty="0" err="1"/>
                  <a:t>and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6"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9235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0129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>
            <a:extLst>
              <a:ext uri="{FF2B5EF4-FFF2-40B4-BE49-F238E27FC236}">
                <a16:creationId xmlns:a16="http://schemas.microsoft.com/office/drawing/2014/main" id="{31205B7F-86B4-46A8-99E5-C5175C85816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87350"/>
            <a:ext cx="8304213" cy="6165850"/>
            <a:chOff x="240" y="192"/>
            <a:chExt cx="5231" cy="3884"/>
          </a:xfrm>
        </p:grpSpPr>
        <p:grpSp>
          <p:nvGrpSpPr>
            <p:cNvPr id="9218" name="Group 2">
              <a:extLst>
                <a:ext uri="{FF2B5EF4-FFF2-40B4-BE49-F238E27FC236}">
                  <a16:creationId xmlns:a16="http://schemas.microsoft.com/office/drawing/2014/main" id="{39EA5C90-9D72-4ED6-9BBA-A790BA2CD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93"/>
              <a:ext cx="5225" cy="3881"/>
              <a:chOff x="243" y="193"/>
              <a:chExt cx="5225" cy="3881"/>
            </a:xfrm>
          </p:grpSpPr>
          <p:grpSp>
            <p:nvGrpSpPr>
              <p:cNvPr id="9219" name="Group 3">
                <a:extLst>
                  <a:ext uri="{FF2B5EF4-FFF2-40B4-BE49-F238E27FC236}">
                    <a16:creationId xmlns:a16="http://schemas.microsoft.com/office/drawing/2014/main" id="{8C3C7639-2277-4D0A-A0EA-424AF69385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93"/>
                <a:ext cx="919" cy="438"/>
                <a:chOff x="243" y="193"/>
                <a:chExt cx="919" cy="438"/>
              </a:xfrm>
            </p:grpSpPr>
            <p:sp>
              <p:nvSpPr>
                <p:cNvPr id="9220" name="Rectangle 4">
                  <a:extLst>
                    <a:ext uri="{FF2B5EF4-FFF2-40B4-BE49-F238E27FC236}">
                      <a16:creationId xmlns:a16="http://schemas.microsoft.com/office/drawing/2014/main" id="{D9108128-794D-40F3-8EC6-E6F94480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93"/>
                  <a:ext cx="919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1" name="Group 5">
                  <a:extLst>
                    <a:ext uri="{FF2B5EF4-FFF2-40B4-BE49-F238E27FC236}">
                      <a16:creationId xmlns:a16="http://schemas.microsoft.com/office/drawing/2014/main" id="{D6EA09C1-C318-4BCA-BB71-62DFDA9407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193"/>
                  <a:ext cx="918" cy="438"/>
                  <a:chOff x="243" y="193"/>
                  <a:chExt cx="918" cy="438"/>
                </a:xfrm>
              </p:grpSpPr>
              <p:sp>
                <p:nvSpPr>
                  <p:cNvPr id="9222" name="Rectangle 6">
                    <a:extLst>
                      <a:ext uri="{FF2B5EF4-FFF2-40B4-BE49-F238E27FC236}">
                        <a16:creationId xmlns:a16="http://schemas.microsoft.com/office/drawing/2014/main" id="{BAF0EE0B-2E6F-483D-9DF9-32AAE9AE1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" y="193"/>
                    <a:ext cx="803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 dirty="0">
                        <a:cs typeface="Times New Roman" panose="02020603050405020304" pitchFamily="18" charset="0"/>
                      </a:rPr>
                      <a:t>Attribute Type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3" name="Rectangle 7">
                    <a:extLst>
                      <a:ext uri="{FF2B5EF4-FFF2-40B4-BE49-F238E27FC236}">
                        <a16:creationId xmlns:a16="http://schemas.microsoft.com/office/drawing/2014/main" id="{E8D12736-2FFB-4460-96FE-84CC2860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" y="193"/>
                    <a:ext cx="918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4" name="Group 8">
                <a:extLst>
                  <a:ext uri="{FF2B5EF4-FFF2-40B4-BE49-F238E27FC236}">
                    <a16:creationId xmlns:a16="http://schemas.microsoft.com/office/drawing/2014/main" id="{DB593B91-B492-40AA-8D26-322CC055C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93"/>
                <a:ext cx="1886" cy="438"/>
                <a:chOff x="1162" y="193"/>
                <a:chExt cx="1886" cy="438"/>
              </a:xfrm>
            </p:grpSpPr>
            <p:sp>
              <p:nvSpPr>
                <p:cNvPr id="9225" name="Rectangle 9">
                  <a:extLst>
                    <a:ext uri="{FF2B5EF4-FFF2-40B4-BE49-F238E27FC236}">
                      <a16:creationId xmlns:a16="http://schemas.microsoft.com/office/drawing/2014/main" id="{961C2DD9-5A5C-44FF-8D67-ED57EBE02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93"/>
                  <a:ext cx="188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6" name="Group 10">
                  <a:extLst>
                    <a:ext uri="{FF2B5EF4-FFF2-40B4-BE49-F238E27FC236}">
                      <a16:creationId xmlns:a16="http://schemas.microsoft.com/office/drawing/2014/main" id="{9695EB58-9F15-4881-BC61-359D1B641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62" y="193"/>
                  <a:ext cx="1886" cy="438"/>
                  <a:chOff x="1162" y="193"/>
                  <a:chExt cx="1886" cy="438"/>
                </a:xfrm>
              </p:grpSpPr>
              <p:sp>
                <p:nvSpPr>
                  <p:cNvPr id="9227" name="Rectangle 11">
                    <a:extLst>
                      <a:ext uri="{FF2B5EF4-FFF2-40B4-BE49-F238E27FC236}">
                        <a16:creationId xmlns:a16="http://schemas.microsoft.com/office/drawing/2014/main" id="{3D365835-0242-4079-970C-02E14888B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0" y="193"/>
                    <a:ext cx="1770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Description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8" name="Rectangle 12">
                    <a:extLst>
                      <a:ext uri="{FF2B5EF4-FFF2-40B4-BE49-F238E27FC236}">
                        <a16:creationId xmlns:a16="http://schemas.microsoft.com/office/drawing/2014/main" id="{417AD096-ED9E-4B08-8552-D01A27D9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62" y="193"/>
                    <a:ext cx="188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9" name="Group 13">
                <a:extLst>
                  <a:ext uri="{FF2B5EF4-FFF2-40B4-BE49-F238E27FC236}">
                    <a16:creationId xmlns:a16="http://schemas.microsoft.com/office/drawing/2014/main" id="{0336D999-8F1A-440A-8736-5EA9B4D18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93"/>
                <a:ext cx="1276" cy="438"/>
                <a:chOff x="3049" y="193"/>
                <a:chExt cx="1276" cy="438"/>
              </a:xfrm>
            </p:grpSpPr>
            <p:sp>
              <p:nvSpPr>
                <p:cNvPr id="9230" name="Rectangle 14">
                  <a:extLst>
                    <a:ext uri="{FF2B5EF4-FFF2-40B4-BE49-F238E27FC236}">
                      <a16:creationId xmlns:a16="http://schemas.microsoft.com/office/drawing/2014/main" id="{EBDCF115-6C6C-4983-B8F0-6D76964C6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93"/>
                  <a:ext cx="127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1" name="Group 15">
                  <a:extLst>
                    <a:ext uri="{FF2B5EF4-FFF2-40B4-BE49-F238E27FC236}">
                      <a16:creationId xmlns:a16="http://schemas.microsoft.com/office/drawing/2014/main" id="{6965C979-3415-43E2-81D7-B8C0792EC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9" y="193"/>
                  <a:ext cx="1276" cy="438"/>
                  <a:chOff x="3049" y="193"/>
                  <a:chExt cx="1276" cy="438"/>
                </a:xfrm>
              </p:grpSpPr>
              <p:sp>
                <p:nvSpPr>
                  <p:cNvPr id="9232" name="Rectangle 16">
                    <a:extLst>
                      <a:ext uri="{FF2B5EF4-FFF2-40B4-BE49-F238E27FC236}">
                        <a16:creationId xmlns:a16="http://schemas.microsoft.com/office/drawing/2014/main" id="{1DA03DE1-7DE2-4CE8-A1DB-E551C14EB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07" y="193"/>
                    <a:ext cx="1161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Examples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3" name="Rectangle 17">
                    <a:extLst>
                      <a:ext uri="{FF2B5EF4-FFF2-40B4-BE49-F238E27FC236}">
                        <a16:creationId xmlns:a16="http://schemas.microsoft.com/office/drawing/2014/main" id="{046FDF2F-7489-4300-81A8-640108C5E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9" y="193"/>
                    <a:ext cx="127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4" name="Group 18">
                <a:extLst>
                  <a:ext uri="{FF2B5EF4-FFF2-40B4-BE49-F238E27FC236}">
                    <a16:creationId xmlns:a16="http://schemas.microsoft.com/office/drawing/2014/main" id="{BF880367-788F-4330-818A-D984359E5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93"/>
                <a:ext cx="1141" cy="438"/>
                <a:chOff x="4327" y="193"/>
                <a:chExt cx="1141" cy="438"/>
              </a:xfrm>
            </p:grpSpPr>
            <p:sp>
              <p:nvSpPr>
                <p:cNvPr id="9235" name="Rectangle 19">
                  <a:extLst>
                    <a:ext uri="{FF2B5EF4-FFF2-40B4-BE49-F238E27FC236}">
                      <a16:creationId xmlns:a16="http://schemas.microsoft.com/office/drawing/2014/main" id="{0A036600-92CF-48A2-8047-24443FF4A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93"/>
                  <a:ext cx="1141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6" name="Group 20">
                  <a:extLst>
                    <a:ext uri="{FF2B5EF4-FFF2-40B4-BE49-F238E27FC236}">
                      <a16:creationId xmlns:a16="http://schemas.microsoft.com/office/drawing/2014/main" id="{BFADDA8D-C9E7-4A87-96CE-DA0DB1498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7" y="193"/>
                  <a:ext cx="1140" cy="438"/>
                  <a:chOff x="4327" y="193"/>
                  <a:chExt cx="1140" cy="438"/>
                </a:xfrm>
              </p:grpSpPr>
              <p:sp>
                <p:nvSpPr>
                  <p:cNvPr id="9237" name="Rectangle 21">
                    <a:extLst>
                      <a:ext uri="{FF2B5EF4-FFF2-40B4-BE49-F238E27FC236}">
                        <a16:creationId xmlns:a16="http://schemas.microsoft.com/office/drawing/2014/main" id="{59D21A12-B6E7-428B-A945-22952B79D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5" y="193"/>
                    <a:ext cx="1025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Operations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8" name="Rectangle 22">
                    <a:extLst>
                      <a:ext uri="{FF2B5EF4-FFF2-40B4-BE49-F238E27FC236}">
                        <a16:creationId xmlns:a16="http://schemas.microsoft.com/office/drawing/2014/main" id="{EF082725-645B-4F66-8CE9-C235AAD72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7" y="193"/>
                    <a:ext cx="1140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9" name="Group 23">
                <a:extLst>
                  <a:ext uri="{FF2B5EF4-FFF2-40B4-BE49-F238E27FC236}">
                    <a16:creationId xmlns:a16="http://schemas.microsoft.com/office/drawing/2014/main" id="{F567B3D4-9E4E-4A70-856E-3097EA2AE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632"/>
                <a:ext cx="919" cy="831"/>
                <a:chOff x="243" y="632"/>
                <a:chExt cx="919" cy="831"/>
              </a:xfrm>
            </p:grpSpPr>
            <p:sp>
              <p:nvSpPr>
                <p:cNvPr id="9240" name="Rectangle 24">
                  <a:extLst>
                    <a:ext uri="{FF2B5EF4-FFF2-40B4-BE49-F238E27FC236}">
                      <a16:creationId xmlns:a16="http://schemas.microsoft.com/office/drawing/2014/main" id="{885371BC-FC46-4EF3-880E-7AF056511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632"/>
                  <a:ext cx="803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41" name="Rectangle 25">
                  <a:extLst>
                    <a:ext uri="{FF2B5EF4-FFF2-40B4-BE49-F238E27FC236}">
                      <a16:creationId xmlns:a16="http://schemas.microsoft.com/office/drawing/2014/main" id="{37D83ED7-7E69-411A-BF31-BF2A1EB4F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632"/>
                  <a:ext cx="919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2" name="Group 26">
                <a:extLst>
                  <a:ext uri="{FF2B5EF4-FFF2-40B4-BE49-F238E27FC236}">
                    <a16:creationId xmlns:a16="http://schemas.microsoft.com/office/drawing/2014/main" id="{81847F2B-105F-4CC6-869B-3202B92A8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632"/>
                <a:ext cx="1886" cy="831"/>
                <a:chOff x="1162" y="632"/>
                <a:chExt cx="1886" cy="831"/>
              </a:xfrm>
            </p:grpSpPr>
            <p:sp>
              <p:nvSpPr>
                <p:cNvPr id="9243" name="Rectangle 27">
                  <a:extLst>
                    <a:ext uri="{FF2B5EF4-FFF2-40B4-BE49-F238E27FC236}">
                      <a16:creationId xmlns:a16="http://schemas.microsoft.com/office/drawing/2014/main" id="{A5F40007-5DDD-4AF3-B809-C4AE4ABBA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632"/>
                  <a:ext cx="1770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 dirty="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</a:t>
                  </a:r>
                  <a:r>
                    <a:rPr lang="en-US" altLang="en-US" sz="1400" dirty="0">
                      <a:cs typeface="MS Mincho" panose="02020609040205080304" pitchFamily="49" charset="-128"/>
                    </a:rPr>
                    <a:t>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4" name="Rectangle 28">
                  <a:extLst>
                    <a:ext uri="{FF2B5EF4-FFF2-40B4-BE49-F238E27FC236}">
                      <a16:creationId xmlns:a16="http://schemas.microsoft.com/office/drawing/2014/main" id="{B77A3449-3F7D-4CA0-B00E-28B818C3B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632"/>
                  <a:ext cx="188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5" name="Group 29">
                <a:extLst>
                  <a:ext uri="{FF2B5EF4-FFF2-40B4-BE49-F238E27FC236}">
                    <a16:creationId xmlns:a16="http://schemas.microsoft.com/office/drawing/2014/main" id="{9169FF90-BCFA-494E-B0D4-04F7E6B056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632"/>
                <a:ext cx="1276" cy="831"/>
                <a:chOff x="3049" y="632"/>
                <a:chExt cx="1276" cy="831"/>
              </a:xfrm>
            </p:grpSpPr>
            <p:sp>
              <p:nvSpPr>
                <p:cNvPr id="9246" name="Rectangle 30">
                  <a:extLst>
                    <a:ext uri="{FF2B5EF4-FFF2-40B4-BE49-F238E27FC236}">
                      <a16:creationId xmlns:a16="http://schemas.microsoft.com/office/drawing/2014/main" id="{68AE06D2-5583-4D91-9A48-BA239B0C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632"/>
                  <a:ext cx="1161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7" name="Rectangle 31">
                  <a:extLst>
                    <a:ext uri="{FF2B5EF4-FFF2-40B4-BE49-F238E27FC236}">
                      <a16:creationId xmlns:a16="http://schemas.microsoft.com/office/drawing/2014/main" id="{C5D59390-6113-44C1-A323-0E6A0807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632"/>
                  <a:ext cx="127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8" name="Group 32">
                <a:extLst>
                  <a:ext uri="{FF2B5EF4-FFF2-40B4-BE49-F238E27FC236}">
                    <a16:creationId xmlns:a16="http://schemas.microsoft.com/office/drawing/2014/main" id="{8DAAB966-9606-4D95-90C5-4919639D4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632"/>
                <a:ext cx="1141" cy="831"/>
                <a:chOff x="4327" y="632"/>
                <a:chExt cx="1141" cy="831"/>
              </a:xfrm>
            </p:grpSpPr>
            <p:sp>
              <p:nvSpPr>
                <p:cNvPr id="9249" name="Rectangle 33">
                  <a:extLst>
                    <a:ext uri="{FF2B5EF4-FFF2-40B4-BE49-F238E27FC236}">
                      <a16:creationId xmlns:a16="http://schemas.microsoft.com/office/drawing/2014/main" id="{CD8B165F-E244-4B83-98EF-6475AB910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632"/>
                  <a:ext cx="1025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</a:t>
                  </a:r>
                  <a:r>
                    <a:rPr lang="en-US" altLang="en-US" sz="1400" baseline="30000">
                      <a:cs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0" name="Rectangle 34">
                  <a:extLst>
                    <a:ext uri="{FF2B5EF4-FFF2-40B4-BE49-F238E27FC236}">
                      <a16:creationId xmlns:a16="http://schemas.microsoft.com/office/drawing/2014/main" id="{EA45A4C9-B5E4-4122-9A5C-3E16B1017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632"/>
                  <a:ext cx="1141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1" name="Group 35">
                <a:extLst>
                  <a:ext uri="{FF2B5EF4-FFF2-40B4-BE49-F238E27FC236}">
                    <a16:creationId xmlns:a16="http://schemas.microsoft.com/office/drawing/2014/main" id="{20F58A07-FA8C-4510-B43A-1FBA539D6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465"/>
                <a:ext cx="919" cy="803"/>
                <a:chOff x="243" y="1465"/>
                <a:chExt cx="919" cy="803"/>
              </a:xfrm>
            </p:grpSpPr>
            <p:sp>
              <p:nvSpPr>
                <p:cNvPr id="9252" name="Rectangle 36">
                  <a:extLst>
                    <a:ext uri="{FF2B5EF4-FFF2-40B4-BE49-F238E27FC236}">
                      <a16:creationId xmlns:a16="http://schemas.microsoft.com/office/drawing/2014/main" id="{5918EF70-F705-4E87-A4E0-012C1D24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1465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53" name="Rectangle 37">
                  <a:extLst>
                    <a:ext uri="{FF2B5EF4-FFF2-40B4-BE49-F238E27FC236}">
                      <a16:creationId xmlns:a16="http://schemas.microsoft.com/office/drawing/2014/main" id="{102625B5-6F5C-4C72-B098-986B7634F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465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4" name="Group 38">
                <a:extLst>
                  <a:ext uri="{FF2B5EF4-FFF2-40B4-BE49-F238E27FC236}">
                    <a16:creationId xmlns:a16="http://schemas.microsoft.com/office/drawing/2014/main" id="{1EAF93BC-1FB8-4936-B737-29C71E442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465"/>
                <a:ext cx="1886" cy="803"/>
                <a:chOff x="1162" y="1465"/>
                <a:chExt cx="1886" cy="803"/>
              </a:xfrm>
            </p:grpSpPr>
            <p:sp>
              <p:nvSpPr>
                <p:cNvPr id="9255" name="Rectangle 39">
                  <a:extLst>
                    <a:ext uri="{FF2B5EF4-FFF2-40B4-BE49-F238E27FC236}">
                      <a16:creationId xmlns:a16="http://schemas.microsoft.com/office/drawing/2014/main" id="{54604B75-0DF9-44F9-9855-D560CBAB0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1465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6" name="Rectangle 40">
                  <a:extLst>
                    <a:ext uri="{FF2B5EF4-FFF2-40B4-BE49-F238E27FC236}">
                      <a16:creationId xmlns:a16="http://schemas.microsoft.com/office/drawing/2014/main" id="{EEB77BCA-8BEA-48CB-A96C-D2F850D0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465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7" name="Group 41">
                <a:extLst>
                  <a:ext uri="{FF2B5EF4-FFF2-40B4-BE49-F238E27FC236}">
                    <a16:creationId xmlns:a16="http://schemas.microsoft.com/office/drawing/2014/main" id="{ACD906A0-0ECE-4D2A-BEE3-2465A40043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465"/>
                <a:ext cx="1276" cy="803"/>
                <a:chOff x="3049" y="1465"/>
                <a:chExt cx="1276" cy="803"/>
              </a:xfrm>
            </p:grpSpPr>
            <p:sp>
              <p:nvSpPr>
                <p:cNvPr id="9258" name="Rectangle 42">
                  <a:extLst>
                    <a:ext uri="{FF2B5EF4-FFF2-40B4-BE49-F238E27FC236}">
                      <a16:creationId xmlns:a16="http://schemas.microsoft.com/office/drawing/2014/main" id="{50C5E08B-CDF1-4530-91AF-0A69E75D9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1465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cs typeface="MS Mincho" panose="02020609040205080304" pitchFamily="49" charset="-128"/>
                    </a:rPr>
                  </a:br>
                  <a:r>
                    <a:rPr lang="en-US" altLang="en-US" sz="1400">
                      <a:cs typeface="MS Mincho" panose="02020609040205080304" pitchFamily="49" charset="-128"/>
                    </a:rPr>
                    <a:t>grades, street numbers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9" name="Rectangle 43">
                  <a:extLst>
                    <a:ext uri="{FF2B5EF4-FFF2-40B4-BE49-F238E27FC236}">
                      <a16:creationId xmlns:a16="http://schemas.microsoft.com/office/drawing/2014/main" id="{99BC7353-E82D-407E-A70F-E67749D95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465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0" name="Group 44">
                <a:extLst>
                  <a:ext uri="{FF2B5EF4-FFF2-40B4-BE49-F238E27FC236}">
                    <a16:creationId xmlns:a16="http://schemas.microsoft.com/office/drawing/2014/main" id="{A0867484-D443-441D-9B99-00E47A14A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65"/>
                <a:ext cx="1141" cy="803"/>
                <a:chOff x="4327" y="1465"/>
                <a:chExt cx="1141" cy="803"/>
              </a:xfrm>
            </p:grpSpPr>
            <p:sp>
              <p:nvSpPr>
                <p:cNvPr id="9261" name="Rectangle 45">
                  <a:extLst>
                    <a:ext uri="{FF2B5EF4-FFF2-40B4-BE49-F238E27FC236}">
                      <a16:creationId xmlns:a16="http://schemas.microsoft.com/office/drawing/2014/main" id="{D2C7F1DA-0856-4C75-98C0-080A8C86D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1465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median, percentiles, rank correlation, run tests, sign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2" name="Rectangle 46">
                  <a:extLst>
                    <a:ext uri="{FF2B5EF4-FFF2-40B4-BE49-F238E27FC236}">
                      <a16:creationId xmlns:a16="http://schemas.microsoft.com/office/drawing/2014/main" id="{EB607A9F-ED25-48F2-82B8-13FD9891D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465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3" name="Group 47">
                <a:extLst>
                  <a:ext uri="{FF2B5EF4-FFF2-40B4-BE49-F238E27FC236}">
                    <a16:creationId xmlns:a16="http://schemas.microsoft.com/office/drawing/2014/main" id="{0BA4077C-7A6E-40D2-A4A0-99BD25852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2269"/>
                <a:ext cx="919" cy="803"/>
                <a:chOff x="243" y="2269"/>
                <a:chExt cx="919" cy="803"/>
              </a:xfrm>
            </p:grpSpPr>
            <p:sp>
              <p:nvSpPr>
                <p:cNvPr id="9264" name="Rectangle 48">
                  <a:extLst>
                    <a:ext uri="{FF2B5EF4-FFF2-40B4-BE49-F238E27FC236}">
                      <a16:creationId xmlns:a16="http://schemas.microsoft.com/office/drawing/2014/main" id="{9A7AC867-8A4F-4067-8346-756D11A01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2269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65" name="Rectangle 49">
                  <a:extLst>
                    <a:ext uri="{FF2B5EF4-FFF2-40B4-BE49-F238E27FC236}">
                      <a16:creationId xmlns:a16="http://schemas.microsoft.com/office/drawing/2014/main" id="{B0745CCA-4B2C-4305-BB65-77308BBA3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2269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6" name="Group 50">
                <a:extLst>
                  <a:ext uri="{FF2B5EF4-FFF2-40B4-BE49-F238E27FC236}">
                    <a16:creationId xmlns:a16="http://schemas.microsoft.com/office/drawing/2014/main" id="{CCBE3EFD-52CE-47F4-BC7C-791118F6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2269"/>
                <a:ext cx="1886" cy="803"/>
                <a:chOff x="1162" y="2269"/>
                <a:chExt cx="1886" cy="803"/>
              </a:xfrm>
            </p:grpSpPr>
            <p:sp>
              <p:nvSpPr>
                <p:cNvPr id="9267" name="Rectangle 51">
                  <a:extLst>
                    <a:ext uri="{FF2B5EF4-FFF2-40B4-BE49-F238E27FC236}">
                      <a16:creationId xmlns:a16="http://schemas.microsoft.com/office/drawing/2014/main" id="{D3AB7348-3929-40DF-9E61-692A1FB43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2269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 dirty="0">
                      <a:cs typeface="MS Mincho" panose="02020609040205080304" pitchFamily="49" charset="-128"/>
                    </a:rPr>
                  </a:br>
                  <a:r>
                    <a:rPr lang="en-US" altLang="en-US" sz="1400" dirty="0">
                      <a:cs typeface="MS Mincho" panose="02020609040205080304" pitchFamily="49" charset="-128"/>
                    </a:rPr>
                    <a:t>(+, - 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8" name="Rectangle 52">
                  <a:extLst>
                    <a:ext uri="{FF2B5EF4-FFF2-40B4-BE49-F238E27FC236}">
                      <a16:creationId xmlns:a16="http://schemas.microsoft.com/office/drawing/2014/main" id="{CAC291B4-05E6-4CCA-AC9D-817A81FE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269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9" name="Group 53">
                <a:extLst>
                  <a:ext uri="{FF2B5EF4-FFF2-40B4-BE49-F238E27FC236}">
                    <a16:creationId xmlns:a16="http://schemas.microsoft.com/office/drawing/2014/main" id="{D18399BE-A39A-4FEE-80C9-C2286E1C3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2269"/>
                <a:ext cx="1276" cy="803"/>
                <a:chOff x="3049" y="2269"/>
                <a:chExt cx="1276" cy="803"/>
              </a:xfrm>
            </p:grpSpPr>
            <p:sp>
              <p:nvSpPr>
                <p:cNvPr id="9270" name="Rectangle 54">
                  <a:extLst>
                    <a:ext uri="{FF2B5EF4-FFF2-40B4-BE49-F238E27FC236}">
                      <a16:creationId xmlns:a16="http://schemas.microsoft.com/office/drawing/2014/main" id="{FC1F4C3E-2486-4AFD-B6CC-D8C73F67A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69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calendar dates, temperature in Celsius or Fahrenheit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1" name="Rectangle 55">
                  <a:extLst>
                    <a:ext uri="{FF2B5EF4-FFF2-40B4-BE49-F238E27FC236}">
                      <a16:creationId xmlns:a16="http://schemas.microsoft.com/office/drawing/2014/main" id="{7B1AE321-612B-472B-BAD5-F095CAC48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2269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2" name="Group 56">
                <a:extLst>
                  <a:ext uri="{FF2B5EF4-FFF2-40B4-BE49-F238E27FC236}">
                    <a16:creationId xmlns:a16="http://schemas.microsoft.com/office/drawing/2014/main" id="{7CE0CD87-9850-4247-A3FF-EE36860A6B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2269"/>
                <a:ext cx="1141" cy="803"/>
                <a:chOff x="4327" y="2269"/>
                <a:chExt cx="1141" cy="803"/>
              </a:xfrm>
            </p:grpSpPr>
            <p:sp>
              <p:nvSpPr>
                <p:cNvPr id="9273" name="Rectangle 57">
                  <a:extLst>
                    <a:ext uri="{FF2B5EF4-FFF2-40B4-BE49-F238E27FC236}">
                      <a16:creationId xmlns:a16="http://schemas.microsoft.com/office/drawing/2014/main" id="{A8B6F094-3606-4821-AAAF-F31295A1C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2269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4" name="Rectangle 58">
                  <a:extLst>
                    <a:ext uri="{FF2B5EF4-FFF2-40B4-BE49-F238E27FC236}">
                      <a16:creationId xmlns:a16="http://schemas.microsoft.com/office/drawing/2014/main" id="{948F53EC-BCF7-4270-8203-FAF220998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2269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5" name="Group 59">
                <a:extLst>
                  <a:ext uri="{FF2B5EF4-FFF2-40B4-BE49-F238E27FC236}">
                    <a16:creationId xmlns:a16="http://schemas.microsoft.com/office/drawing/2014/main" id="{B90FDC05-84E5-4790-806F-2FAB922C8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3073"/>
                <a:ext cx="919" cy="1001"/>
                <a:chOff x="243" y="3073"/>
                <a:chExt cx="919" cy="1001"/>
              </a:xfrm>
            </p:grpSpPr>
            <p:sp>
              <p:nvSpPr>
                <p:cNvPr id="9276" name="Rectangle 60">
                  <a:extLst>
                    <a:ext uri="{FF2B5EF4-FFF2-40B4-BE49-F238E27FC236}">
                      <a16:creationId xmlns:a16="http://schemas.microsoft.com/office/drawing/2014/main" id="{04699685-0E8D-43C0-A41A-6E37FAA9C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3073"/>
                  <a:ext cx="803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77" name="Rectangle 61">
                  <a:extLst>
                    <a:ext uri="{FF2B5EF4-FFF2-40B4-BE49-F238E27FC236}">
                      <a16:creationId xmlns:a16="http://schemas.microsoft.com/office/drawing/2014/main" id="{90F7B3D4-09C4-45C3-AA99-A2C8E246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3073"/>
                  <a:ext cx="919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8" name="Group 62">
                <a:extLst>
                  <a:ext uri="{FF2B5EF4-FFF2-40B4-BE49-F238E27FC236}">
                    <a16:creationId xmlns:a16="http://schemas.microsoft.com/office/drawing/2014/main" id="{497D2AAF-EF7A-4B40-A621-1D90B9913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3073"/>
                <a:ext cx="1886" cy="1001"/>
                <a:chOff x="1162" y="3073"/>
                <a:chExt cx="1886" cy="1001"/>
              </a:xfrm>
            </p:grpSpPr>
            <p:sp>
              <p:nvSpPr>
                <p:cNvPr id="9279" name="Rectangle 63">
                  <a:extLst>
                    <a:ext uri="{FF2B5EF4-FFF2-40B4-BE49-F238E27FC236}">
                      <a16:creationId xmlns:a16="http://schemas.microsoft.com/office/drawing/2014/main" id="{7CDA75C1-E4EF-40DC-B582-21AAF790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3073"/>
                  <a:ext cx="1770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ratio variables, both differences and ratios are meaningful. (*, /)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0" name="Rectangle 64">
                  <a:extLst>
                    <a:ext uri="{FF2B5EF4-FFF2-40B4-BE49-F238E27FC236}">
                      <a16:creationId xmlns:a16="http://schemas.microsoft.com/office/drawing/2014/main" id="{7C4AAC2F-1D28-4016-8238-370E883D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3073"/>
                  <a:ext cx="188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1" name="Group 65">
                <a:extLst>
                  <a:ext uri="{FF2B5EF4-FFF2-40B4-BE49-F238E27FC236}">
                    <a16:creationId xmlns:a16="http://schemas.microsoft.com/office/drawing/2014/main" id="{F1BC8A81-5A04-4CFA-9820-3623B86B5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3073"/>
                <a:ext cx="1276" cy="1001"/>
                <a:chOff x="3049" y="3073"/>
                <a:chExt cx="1276" cy="1001"/>
              </a:xfrm>
            </p:grpSpPr>
            <p:sp>
              <p:nvSpPr>
                <p:cNvPr id="9282" name="Rectangle 66">
                  <a:extLst>
                    <a:ext uri="{FF2B5EF4-FFF2-40B4-BE49-F238E27FC236}">
                      <a16:creationId xmlns:a16="http://schemas.microsoft.com/office/drawing/2014/main" id="{C9B1F6A0-9AB0-437B-8914-AC568431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73"/>
                  <a:ext cx="1161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temperature in Kelvin, monetary quantities, counts, age, mass, length, electrical current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3" name="Rectangle 67">
                  <a:extLst>
                    <a:ext uri="{FF2B5EF4-FFF2-40B4-BE49-F238E27FC236}">
                      <a16:creationId xmlns:a16="http://schemas.microsoft.com/office/drawing/2014/main" id="{5A449F08-FA56-4C1D-A217-4A61F921E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3073"/>
                  <a:ext cx="127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68">
                <a:extLst>
                  <a:ext uri="{FF2B5EF4-FFF2-40B4-BE49-F238E27FC236}">
                    <a16:creationId xmlns:a16="http://schemas.microsoft.com/office/drawing/2014/main" id="{14408B44-7659-4082-ABC4-02F0415BD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3073"/>
                <a:ext cx="1141" cy="1001"/>
                <a:chOff x="4327" y="3073"/>
                <a:chExt cx="1141" cy="1001"/>
              </a:xfrm>
            </p:grpSpPr>
            <p:sp>
              <p:nvSpPr>
                <p:cNvPr id="9285" name="Rectangle 69">
                  <a:extLst>
                    <a:ext uri="{FF2B5EF4-FFF2-40B4-BE49-F238E27FC236}">
                      <a16:creationId xmlns:a16="http://schemas.microsoft.com/office/drawing/2014/main" id="{39B7C9E1-8DDC-4550-936C-669A2AE3A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3073"/>
                  <a:ext cx="1025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geometric mean, harmonic mean, percent variation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6" name="Rectangle 70">
                  <a:extLst>
                    <a:ext uri="{FF2B5EF4-FFF2-40B4-BE49-F238E27FC236}">
                      <a16:creationId xmlns:a16="http://schemas.microsoft.com/office/drawing/2014/main" id="{0FAC0164-5959-4BBD-BFA7-0728C886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3073"/>
                  <a:ext cx="1141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287" name="Rectangle 71">
              <a:extLst>
                <a:ext uri="{FF2B5EF4-FFF2-40B4-BE49-F238E27FC236}">
                  <a16:creationId xmlns:a16="http://schemas.microsoft.com/office/drawing/2014/main" id="{DB3F40D5-6F93-425F-83E5-2537468D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231" cy="3884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/>
                  <a:t>p =  1 0 0 0 0 0 0 0 0 0    		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q =  0 0 0 0 0 0 1 0 0 1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:r>
                  <a:rPr lang="en-US" altLang="en-US" sz="2000" dirty="0"/>
                  <a:t>M01 = 2   (the number of attributes where p was 0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M10 = 1   (the number of attributes where p was 1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M00 = 7   (the number of attributes where p was 0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M11 = 0   (the number of attributes where p was 1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 + M00)/(M01 + M10 + M11 + M00) = (0+7) / (2+1+0+7) = 0.7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(M11) / (M01 + M10 + M11) = 0 / (2 + 1 + 0) = 0 </a:t>
                </a:r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Variation of Jaccard for continuous or count attributes: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∙ is the dot product between two vectors and ||∙||2  is the Euclidean norm (length of the vector).</a:t>
            </a:r>
          </a:p>
          <a:p>
            <a:endParaRPr lang="en-US" altLang="en-US" dirty="0"/>
          </a:p>
          <a:p>
            <a:r>
              <a:rPr lang="en-US" altLang="en-US" dirty="0"/>
              <a:t>Reduces to Jaccard for binary attributes</a:t>
            </a:r>
          </a:p>
        </p:txBody>
      </p:sp>
      <p:graphicFrame>
        <p:nvGraphicFramePr>
          <p:cNvPr id="66563" name="Object 3">
            <a:extLst>
              <a:ext uri="{FF2B5EF4-FFF2-40B4-BE49-F238E27FC236}">
                <a16:creationId xmlns:a16="http://schemas.microsoft.com/office/drawing/2014/main" id="{7A80A4D3-43A1-4021-AA33-DDD102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06680"/>
              </p:ext>
            </p:extLst>
          </p:nvPr>
        </p:nvGraphicFramePr>
        <p:xfrm>
          <a:off x="2133600" y="2281237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1"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1237"/>
                        <a:ext cx="3810000" cy="1376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6" r:id="rId4" imgW="7056732" imgH="2591025" progId="">
                  <p:embed/>
                </p:oleObj>
              </mc:Choice>
              <mc:Fallback>
                <p:oleObj r:id="rId4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metric </a:t>
                </a:r>
                <a:r>
                  <a:rPr lang="en-US" altLang="en-US" dirty="0"/>
                  <a:t>and forms a 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metric space.</a:t>
                </a:r>
                <a:endParaRPr lang="en-US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03622"/>
              </p:ext>
            </p:extLst>
          </p:nvPr>
        </p:nvGraphicFramePr>
        <p:xfrm>
          <a:off x="3048000" y="1868994"/>
          <a:ext cx="3355975" cy="161080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ABD20DE-B7D1-4097-85D0-229D065E1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0284F65-E141-43C5-9DCE-A49695B9A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Correlation measures the (linear) relationship between two variables.</a:t>
            </a:r>
          </a:p>
          <a:p>
            <a:r>
              <a:rPr lang="en-US" altLang="en-US" dirty="0"/>
              <a:t>To compute Pearson correlation (Pearson's Product Moment Correlation), we standardize data objects, p and q, and then take their dot product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Estimation: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Correlation is often used as a measure of similarity.</a:t>
            </a:r>
          </a:p>
        </p:txBody>
      </p:sp>
      <p:graphicFrame>
        <p:nvGraphicFramePr>
          <p:cNvPr id="71683" name="Object 3">
            <a:extLst>
              <a:ext uri="{FF2B5EF4-FFF2-40B4-BE49-F238E27FC236}">
                <a16:creationId xmlns:a16="http://schemas.microsoft.com/office/drawing/2014/main" id="{1EED29DA-EEFB-468C-9E9E-12AE6A9F5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8535"/>
              </p:ext>
            </p:extLst>
          </p:nvPr>
        </p:nvGraphicFramePr>
        <p:xfrm>
          <a:off x="3449638" y="3040063"/>
          <a:ext cx="21129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1" r:id="rId4" imgW="2113920" imgH="774360" progId="">
                  <p:embed/>
                </p:oleObj>
              </mc:Choice>
              <mc:Fallback>
                <p:oleObj r:id="rId4" imgW="2113920" imgH="774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3040063"/>
                        <a:ext cx="2112962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45D6FF-A426-491C-89C4-9F36C1CC5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508" y="4552134"/>
            <a:ext cx="3321221" cy="8826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0555CCB-5492-4592-88EF-C76F6C1A7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Visually Evaluating Correlation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67CFCD-76E6-4D32-9285-82CDA3C39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9068"/>
            <a:ext cx="6061391" cy="5352210"/>
          </a:xfrm>
        </p:spPr>
      </p:pic>
      <p:sp>
        <p:nvSpPr>
          <p:cNvPr id="72707" name="Text Box 3">
            <a:extLst>
              <a:ext uri="{FF2B5EF4-FFF2-40B4-BE49-F238E27FC236}">
                <a16:creationId xmlns:a16="http://schemas.microsoft.com/office/drawing/2014/main" id="{BDF0801B-9FB8-45DC-832E-50C7240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71800"/>
            <a:ext cx="27432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Scatter plots showing the similarity from –1 to 1.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6507599-8FC5-48A3-89BB-E8398E15F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Correlation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4B9B8453-86B0-4856-A7C1-510A36352C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degree of similarity between two ratings (e.g., ordinal data).</a:t>
            </a:r>
          </a:p>
          <a:p>
            <a:r>
              <a:rPr lang="en-US" altLang="en-US" dirty="0"/>
              <a:t>Is more robust against outliers and does not assume normality of data or linear relationship like Pearson Correlation. </a:t>
            </a:r>
          </a:p>
          <a:p>
            <a:r>
              <a:rPr lang="en-US" altLang="en-US" dirty="0"/>
              <a:t>Measures (all are between -1 and 1) </a:t>
            </a:r>
          </a:p>
          <a:p>
            <a:pPr lvl="1"/>
            <a:r>
              <a:rPr lang="en-US" altLang="en-US" dirty="0"/>
              <a:t>Spearman's Rho: Pearson correlation between ranked variables. </a:t>
            </a:r>
          </a:p>
          <a:p>
            <a:pPr lvl="1"/>
            <a:r>
              <a:rPr lang="en-US" altLang="en-US" dirty="0"/>
              <a:t>Kendall's Tau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Goodman and Kruskal's Gamma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607A5B9-BACA-431A-A566-521E3702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5208"/>
              </p:ext>
            </p:extLst>
          </p:nvPr>
        </p:nvGraphicFramePr>
        <p:xfrm>
          <a:off x="1268413" y="4116388"/>
          <a:ext cx="176530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4" r:id="rId4" imgW="1769760" imgH="1142640" progId="">
                  <p:embed/>
                </p:oleObj>
              </mc:Choice>
              <mc:Fallback>
                <p:oleObj r:id="rId4" imgW="1769760" imgH="1142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4116388"/>
                        <a:ext cx="1765300" cy="11414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A1055F7F-19EC-4C51-BF3E-B6B243BE4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5680075"/>
          <a:ext cx="15351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5" r:id="rId6" imgW="1530360" imgH="808200" progId="">
                  <p:embed/>
                </p:oleObj>
              </mc:Choice>
              <mc:Fallback>
                <p:oleObj r:id="rId6" imgW="1530360" imgH="808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5680075"/>
                        <a:ext cx="1535112" cy="811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757C4D3E-7C34-49B7-9155-0F9E21F13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0160"/>
              </p:ext>
            </p:extLst>
          </p:nvPr>
        </p:nvGraphicFramePr>
        <p:xfrm>
          <a:off x="6477000" y="4177793"/>
          <a:ext cx="1765300" cy="509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16" r:id="rId8" imgW="2685240" imgH="777960" progId="">
                  <p:embed/>
                </p:oleObj>
              </mc:Choice>
              <mc:Fallback>
                <p:oleObj r:id="rId8" imgW="2685240" imgH="77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77793"/>
                        <a:ext cx="1765300" cy="50930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4" name="Picture 6">
            <a:extLst>
              <a:ext uri="{FF2B5EF4-FFF2-40B4-BE49-F238E27FC236}">
                <a16:creationId xmlns:a16="http://schemas.microsoft.com/office/drawing/2014/main" id="{1ADCAEF1-676B-471D-B586-B2B6374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KDE is a non-parametric way to estimate the probability density function of a random variable.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/>
              <a:t>Example: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4517</Words>
  <Application>Microsoft Office PowerPoint</Application>
  <PresentationFormat>On-screen Show (4:3)</PresentationFormat>
  <Paragraphs>911</Paragraphs>
  <Slides>76</Slides>
  <Notes>75</Notes>
  <HiddenSlides>2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76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Data Mining: Data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Important Characteristics of Structured Data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Subset Selection</vt:lpstr>
      <vt:lpstr>Feature Creation</vt:lpstr>
      <vt:lpstr>Mapping Data to a New Space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Correlation</vt:lpstr>
      <vt:lpstr>Visually Evaluating Correlation</vt:lpstr>
      <vt:lpstr>Rank Correlation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michael</cp:lastModifiedBy>
  <cp:revision>2</cp:revision>
  <dcterms:created xsi:type="dcterms:W3CDTF">2021-02-09T18:53:03Z</dcterms:created>
  <dcterms:modified xsi:type="dcterms:W3CDTF">2021-02-23T19:39:19Z</dcterms:modified>
</cp:coreProperties>
</file>